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8" r:id="rId10"/>
    <p:sldId id="264" r:id="rId11"/>
    <p:sldId id="266" r:id="rId12"/>
    <p:sldId id="267" r:id="rId13"/>
    <p:sldId id="269" r:id="rId14"/>
    <p:sldId id="270" r:id="rId1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627"/>
    <a:srgbClr val="4AC5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23" autoAdjust="0"/>
  </p:normalViewPr>
  <p:slideViewPr>
    <p:cSldViewPr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D1785-A157-42D4-A46A-172673549BD2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6A17F-30B3-4BC1-BC7C-9321395A4D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64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6A17F-30B3-4BC1-BC7C-9321395A4D0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2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9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23147"/>
            <a:ext cx="9382646" cy="538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67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7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6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2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51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44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6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6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1631956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956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94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04794"/>
            <a:ext cx="5111751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258627"/>
            </a:gs>
            <a:gs pos="19000">
              <a:srgbClr val="258627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6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9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9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9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60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-12204" y="1635646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ko-KR" sz="30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Курс </a:t>
            </a:r>
            <a:r>
              <a:rPr lang="ru-RU" altLang="ko-KR" sz="3000" b="1" dirty="0" err="1">
                <a:latin typeface="Arial" pitchFamily="34" charset="0"/>
                <a:ea typeface="맑은 고딕" pitchFamily="50" charset="-127"/>
                <a:cs typeface="Arial" pitchFamily="34" charset="0"/>
              </a:rPr>
              <a:t>пра</a:t>
            </a:r>
            <a:r>
              <a:rPr lang="uk-UA" altLang="ko-KR" sz="3000" b="1" dirty="0" err="1">
                <a:latin typeface="Arial" pitchFamily="34" charset="0"/>
                <a:ea typeface="맑은 고딕" pitchFamily="50" charset="-127"/>
                <a:cs typeface="Arial" pitchFamily="34" charset="0"/>
              </a:rPr>
              <a:t>ктичної</a:t>
            </a:r>
            <a:r>
              <a:rPr lang="uk-UA" altLang="ko-KR" sz="30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 євангелізації мусульманам</a:t>
            </a:r>
          </a:p>
          <a:p>
            <a:pPr algn="ctr"/>
            <a:r>
              <a:rPr lang="uk-UA" altLang="ko-KR" sz="30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Розбиваючи Кайдани</a:t>
            </a:r>
            <a:endParaRPr lang="ru-RU" altLang="ko-KR" sz="3000" b="1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987574"/>
            <a:ext cx="8963127" cy="299573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Практичні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підходи</a:t>
            </a:r>
            <a:r>
              <a:rPr lang="ru-RU" sz="2400" b="1" dirty="0">
                <a:solidFill>
                  <a:schemeClr val="tx1"/>
                </a:solidFill>
              </a:rPr>
              <a:t> для </a:t>
            </a:r>
            <a:r>
              <a:rPr lang="ru-RU" sz="2400" b="1" dirty="0" err="1">
                <a:solidFill>
                  <a:schemeClr val="tx1"/>
                </a:solidFill>
              </a:rPr>
              <a:t>роботи</a:t>
            </a:r>
            <a:r>
              <a:rPr lang="ru-RU" sz="2400" b="1" dirty="0">
                <a:solidFill>
                  <a:schemeClr val="tx1"/>
                </a:solidFill>
              </a:rPr>
              <a:t> з мусульманами,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робота з таблицею.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На </a:t>
            </a:r>
            <a:r>
              <a:rPr lang="ru-RU" sz="2400" dirty="0" err="1">
                <a:solidFill>
                  <a:schemeClr val="tx1"/>
                </a:solidFill>
              </a:rPr>
              <a:t>цьому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уроці</a:t>
            </a:r>
            <a:r>
              <a:rPr lang="ru-RU" sz="2400" dirty="0">
                <a:solidFill>
                  <a:schemeClr val="tx1"/>
                </a:solidFill>
              </a:rPr>
              <a:t> переходимо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теорії</a:t>
            </a:r>
            <a:r>
              <a:rPr lang="ru-RU" sz="2400" dirty="0">
                <a:solidFill>
                  <a:schemeClr val="tx1"/>
                </a:solidFill>
              </a:rPr>
              <a:t> до практики. По пунктах </a:t>
            </a:r>
            <a:r>
              <a:rPr lang="ru-RU" sz="2400" dirty="0" err="1">
                <a:solidFill>
                  <a:schemeClr val="tx1"/>
                </a:solidFill>
              </a:rPr>
              <a:t>розписується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чого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починати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розмову</a:t>
            </a:r>
            <a:r>
              <a:rPr lang="ru-RU" sz="2400" dirty="0">
                <a:solidFill>
                  <a:schemeClr val="tx1"/>
                </a:solidFill>
              </a:rPr>
              <a:t> з мусульманином, в </a:t>
            </a:r>
            <a:r>
              <a:rPr lang="ru-RU" sz="2400" dirty="0" err="1">
                <a:solidFill>
                  <a:schemeClr val="tx1"/>
                </a:solidFill>
              </a:rPr>
              <a:t>якому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руслі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його</a:t>
            </a:r>
            <a:r>
              <a:rPr lang="ru-RU" sz="2400" dirty="0">
                <a:solidFill>
                  <a:schemeClr val="tx1"/>
                </a:solidFill>
              </a:rPr>
              <a:t> вести і як </a:t>
            </a:r>
            <a:r>
              <a:rPr lang="ru-RU" sz="2400" dirty="0" err="1">
                <a:solidFill>
                  <a:schemeClr val="tx1"/>
                </a:solidFill>
              </a:rPr>
              <a:t>використовувати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таблицю</a:t>
            </a:r>
            <a:r>
              <a:rPr lang="ru-RU" sz="2400" dirty="0">
                <a:solidFill>
                  <a:schemeClr val="tx1"/>
                </a:solidFill>
              </a:rPr>
              <a:t> основ і </a:t>
            </a:r>
            <a:r>
              <a:rPr lang="ru-RU" sz="2400" dirty="0" err="1">
                <a:solidFill>
                  <a:schemeClr val="tx1"/>
                </a:solidFill>
              </a:rPr>
              <a:t>отримані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знання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попередніх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теоретичних</a:t>
            </a:r>
            <a:r>
              <a:rPr lang="ru-RU" sz="2400" dirty="0">
                <a:solidFill>
                  <a:schemeClr val="tx1"/>
                </a:solidFill>
              </a:rPr>
              <a:t> уроках.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6146" name="Picture 2" descr="http://okovam.net/wp-content/uploads/2016/12/razlichiya-mezhdu-zapadnoy-i-islamskoy-civilizaciyami838700602-300x225.jpg">
            <a:extLst>
              <a:ext uri="{FF2B5EF4-FFF2-40B4-BE49-F238E27FC236}">
                <a16:creationId xmlns:a16="http://schemas.microsoft.com/office/drawing/2014/main" id="{CEE93BDB-0728-4A97-9EB0-D022CDF8E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068435"/>
            <a:ext cx="2226169" cy="1669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03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843558"/>
            <a:ext cx="8963127" cy="299573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Етичні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питання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 err="1">
                <a:solidFill>
                  <a:schemeClr val="tx1"/>
                </a:solidFill>
              </a:rPr>
              <a:t>Закріплює</a:t>
            </a:r>
            <a:r>
              <a:rPr lang="ru-RU" sz="2400" dirty="0">
                <a:solidFill>
                  <a:schemeClr val="tx1"/>
                </a:solidFill>
              </a:rPr>
              <a:t> урок, на </a:t>
            </a:r>
            <a:r>
              <a:rPr lang="ru-RU" sz="2400" dirty="0" err="1">
                <a:solidFill>
                  <a:schemeClr val="tx1"/>
                </a:solidFill>
              </a:rPr>
              <a:t>якому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даються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відповіді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основні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питання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ісламських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теологів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апологетів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такі</a:t>
            </a:r>
            <a:r>
              <a:rPr lang="ru-RU" sz="2400" dirty="0">
                <a:solidFill>
                  <a:schemeClr val="tx1"/>
                </a:solidFill>
              </a:rPr>
              <a:t> як </a:t>
            </a:r>
            <a:r>
              <a:rPr lang="ru-RU" sz="2400" dirty="0" err="1">
                <a:solidFill>
                  <a:schemeClr val="tx1"/>
                </a:solidFill>
              </a:rPr>
              <a:t>Ісус</a:t>
            </a:r>
            <a:r>
              <a:rPr lang="ru-RU" sz="2400" dirty="0">
                <a:solidFill>
                  <a:schemeClr val="tx1"/>
                </a:solidFill>
              </a:rPr>
              <a:t> є Богом, </a:t>
            </a:r>
            <a:r>
              <a:rPr lang="ru-RU" sz="2400" dirty="0" err="1">
                <a:solidFill>
                  <a:schemeClr val="tx1"/>
                </a:solidFill>
              </a:rPr>
              <a:t>Триєдність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Втілення</a:t>
            </a:r>
            <a:r>
              <a:rPr lang="ru-RU" sz="2400" dirty="0">
                <a:solidFill>
                  <a:schemeClr val="tx1"/>
                </a:solidFill>
              </a:rPr>
              <a:t>, а </a:t>
            </a:r>
            <a:r>
              <a:rPr lang="ru-RU" sz="2400" dirty="0" err="1">
                <a:solidFill>
                  <a:schemeClr val="tx1"/>
                </a:solidFill>
              </a:rPr>
              <a:t>також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Хрестові</a:t>
            </a:r>
            <a:r>
              <a:rPr lang="ru-RU" sz="2400" dirty="0">
                <a:solidFill>
                  <a:schemeClr val="tx1"/>
                </a:solidFill>
              </a:rPr>
              <a:t> Походи, </a:t>
            </a:r>
            <a:r>
              <a:rPr lang="ru-RU" sz="2400" dirty="0" err="1">
                <a:solidFill>
                  <a:schemeClr val="tx1"/>
                </a:solidFill>
              </a:rPr>
              <a:t>сучасне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християнство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іслам</a:t>
            </a:r>
            <a:r>
              <a:rPr lang="ru-RU" sz="2400" dirty="0">
                <a:solidFill>
                  <a:schemeClr val="tx1"/>
                </a:solidFill>
              </a:rPr>
              <a:t> і т.д.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8194" name="Picture 2" descr="http://okovam.net/wp-content/uploads/2016/12/dcfeba_e5b37520a9504b3b8ecd73d10377ff34-300x223.jpg">
            <a:extLst>
              <a:ext uri="{FF2B5EF4-FFF2-40B4-BE49-F238E27FC236}">
                <a16:creationId xmlns:a16="http://schemas.microsoft.com/office/drawing/2014/main" id="{31D588E5-E999-4A10-8A7F-540948D6A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22702"/>
            <a:ext cx="285750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7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978164"/>
            <a:ext cx="8963127" cy="267370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Хибні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уявлення</a:t>
            </a:r>
            <a:r>
              <a:rPr lang="uk-UA" sz="2400" b="1" dirty="0">
                <a:solidFill>
                  <a:schemeClr val="tx1"/>
                </a:solidFill>
              </a:rPr>
              <a:t>, які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заважають</a:t>
            </a:r>
            <a:r>
              <a:rPr lang="ru-RU" sz="2400" b="1" dirty="0">
                <a:solidFill>
                  <a:schemeClr val="tx1"/>
                </a:solidFill>
              </a:rPr>
              <a:t> при </a:t>
            </a:r>
            <a:r>
              <a:rPr lang="ru-RU" sz="2400" b="1" dirty="0" err="1">
                <a:solidFill>
                  <a:schemeClr val="tx1"/>
                </a:solidFill>
              </a:rPr>
              <a:t>розмові</a:t>
            </a:r>
            <a:r>
              <a:rPr lang="ru-RU" sz="2400" b="1" dirty="0">
                <a:solidFill>
                  <a:schemeClr val="tx1"/>
                </a:solidFill>
              </a:rPr>
              <a:t> з мусульманином.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 err="1">
                <a:solidFill>
                  <a:schemeClr val="tx1"/>
                </a:solidFill>
              </a:rPr>
              <a:t>Основні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помилки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допускають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християни</a:t>
            </a:r>
            <a:r>
              <a:rPr lang="ru-RU" sz="2400" dirty="0">
                <a:solidFill>
                  <a:schemeClr val="tx1"/>
                </a:solidFill>
              </a:rPr>
              <a:t> при </a:t>
            </a:r>
            <a:r>
              <a:rPr lang="ru-RU" sz="2400" dirty="0" err="1">
                <a:solidFill>
                  <a:schemeClr val="tx1"/>
                </a:solidFill>
              </a:rPr>
              <a:t>спілкуванні</a:t>
            </a:r>
            <a:r>
              <a:rPr lang="ru-RU" sz="2400" dirty="0">
                <a:solidFill>
                  <a:schemeClr val="tx1"/>
                </a:solidFill>
              </a:rPr>
              <a:t> з мусульманами. На </a:t>
            </a:r>
            <a:r>
              <a:rPr lang="ru-RU" sz="2400" dirty="0" err="1">
                <a:solidFill>
                  <a:schemeClr val="tx1"/>
                </a:solidFill>
              </a:rPr>
              <a:t>уроці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розглядаються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моменти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потрібно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уникати</a:t>
            </a:r>
            <a:r>
              <a:rPr lang="ru-RU" sz="2400" dirty="0">
                <a:solidFill>
                  <a:schemeClr val="tx1"/>
                </a:solidFill>
              </a:rPr>
              <a:t> при </a:t>
            </a:r>
            <a:r>
              <a:rPr lang="ru-RU" sz="2400" dirty="0" err="1">
                <a:solidFill>
                  <a:schemeClr val="tx1"/>
                </a:solidFill>
              </a:rPr>
              <a:t>спілкуванні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ісламістами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чого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потрібно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говорити</a:t>
            </a:r>
            <a:r>
              <a:rPr lang="ru-RU" sz="2400" dirty="0">
                <a:solidFill>
                  <a:schemeClr val="tx1"/>
                </a:solidFill>
              </a:rPr>
              <a:t> і як </a:t>
            </a:r>
            <a:r>
              <a:rPr lang="ru-RU" sz="2400" dirty="0" err="1">
                <a:solidFill>
                  <a:schemeClr val="tx1"/>
                </a:solidFill>
              </a:rPr>
              <a:t>уникнути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простого банального спору «чия </a:t>
            </a:r>
            <a:r>
              <a:rPr lang="ru-RU" sz="2400" dirty="0" err="1">
                <a:solidFill>
                  <a:schemeClr val="tx1"/>
                </a:solidFill>
              </a:rPr>
              <a:t>релігія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краща</a:t>
            </a:r>
            <a:r>
              <a:rPr lang="ru-RU" sz="2400" dirty="0">
                <a:solidFill>
                  <a:schemeClr val="tx1"/>
                </a:solidFill>
              </a:rPr>
              <a:t>».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7170" name="Picture 2" descr="http://okovam.net/wp-content/uploads/2016/12/1434078398_96-kak-oboyti-bariery-pri-obschenii-300x195.jpg">
            <a:extLst>
              <a:ext uri="{FF2B5EF4-FFF2-40B4-BE49-F238E27FC236}">
                <a16:creationId xmlns:a16="http://schemas.microsoft.com/office/drawing/2014/main" id="{EEC19B25-CECC-4B86-A5E8-B993B2779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272" y="3061623"/>
            <a:ext cx="3003315" cy="195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okovam.net/wp-content/uploads/2016/12/aeb27c44c8088eb91375c213ccee234e-300x212.jpeg">
            <a:extLst>
              <a:ext uri="{FF2B5EF4-FFF2-40B4-BE49-F238E27FC236}">
                <a16:creationId xmlns:a16="http://schemas.microsoft.com/office/drawing/2014/main" id="{6D473DC2-5151-433B-952A-22327A41B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88" y="3067867"/>
            <a:ext cx="2753648" cy="194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12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1448221"/>
            <a:ext cx="8963127" cy="2995737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chemeClr val="tx1"/>
                </a:solidFill>
              </a:rPr>
              <a:t>Пройшовши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даний</a:t>
            </a:r>
            <a:r>
              <a:rPr lang="ru-RU" sz="3200" dirty="0">
                <a:solidFill>
                  <a:schemeClr val="tx1"/>
                </a:solidFill>
              </a:rPr>
              <a:t> курс, </a:t>
            </a:r>
            <a:r>
              <a:rPr lang="ru-RU" sz="3200" dirty="0" err="1">
                <a:solidFill>
                  <a:schemeClr val="tx1"/>
                </a:solidFill>
              </a:rPr>
              <a:t>християнин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дізнається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</a:p>
          <a:p>
            <a:r>
              <a:rPr lang="ru-RU" sz="3200" dirty="0">
                <a:solidFill>
                  <a:schemeClr val="tx1"/>
                </a:solidFill>
              </a:rPr>
              <a:t>не </a:t>
            </a:r>
            <a:r>
              <a:rPr lang="ru-RU" sz="3200" dirty="0" err="1">
                <a:solidFill>
                  <a:schemeClr val="tx1"/>
                </a:solidFill>
              </a:rPr>
              <a:t>тільки</a:t>
            </a:r>
            <a:r>
              <a:rPr lang="ru-RU" sz="3200" dirty="0">
                <a:solidFill>
                  <a:schemeClr val="tx1"/>
                </a:solidFill>
              </a:rPr>
              <a:t> у </a:t>
            </a:r>
            <a:r>
              <a:rPr lang="ru-RU" sz="3200" dirty="0" err="1">
                <a:solidFill>
                  <a:schemeClr val="tx1"/>
                </a:solidFill>
              </a:rPr>
              <a:t>що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вірять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мусульмани</a:t>
            </a:r>
            <a:r>
              <a:rPr lang="ru-RU" sz="3200" dirty="0">
                <a:solidFill>
                  <a:schemeClr val="tx1"/>
                </a:solidFill>
              </a:rPr>
              <a:t>,</a:t>
            </a:r>
            <a:r>
              <a:rPr lang="uk-UA" sz="3200" dirty="0">
                <a:solidFill>
                  <a:schemeClr val="tx1"/>
                </a:solidFill>
              </a:rPr>
              <a:t> та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що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визначає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їх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спосіб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життя</a:t>
            </a:r>
            <a:r>
              <a:rPr lang="ru-RU" sz="3200" dirty="0">
                <a:solidFill>
                  <a:schemeClr val="tx1"/>
                </a:solidFill>
              </a:rPr>
              <a:t> і </a:t>
            </a:r>
            <a:r>
              <a:rPr lang="ru-RU" sz="3200" dirty="0" err="1">
                <a:solidFill>
                  <a:schemeClr val="tx1"/>
                </a:solidFill>
              </a:rPr>
              <a:t>поклоніння</a:t>
            </a:r>
            <a:r>
              <a:rPr lang="ru-RU" sz="3200" dirty="0">
                <a:solidFill>
                  <a:schemeClr val="tx1"/>
                </a:solidFill>
              </a:rPr>
              <a:t> Аллаху. </a:t>
            </a:r>
          </a:p>
          <a:p>
            <a:r>
              <a:rPr lang="ru-RU" sz="3200" dirty="0" err="1">
                <a:solidFill>
                  <a:schemeClr val="tx1"/>
                </a:solidFill>
              </a:rPr>
              <a:t>Вивчається</a:t>
            </a:r>
            <a:r>
              <a:rPr lang="ru-RU" sz="3200" dirty="0">
                <a:solidFill>
                  <a:schemeClr val="tx1"/>
                </a:solidFill>
              </a:rPr>
              <a:t> Коран, </a:t>
            </a:r>
            <a:r>
              <a:rPr lang="ru-RU" sz="3200" dirty="0" err="1">
                <a:solidFill>
                  <a:schemeClr val="tx1"/>
                </a:solidFill>
              </a:rPr>
              <a:t>основні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хадіси</a:t>
            </a:r>
            <a:r>
              <a:rPr lang="ru-RU" sz="3200" dirty="0">
                <a:solidFill>
                  <a:schemeClr val="tx1"/>
                </a:solidFill>
              </a:rPr>
              <a:t> пророка Мухаммада, а </a:t>
            </a:r>
            <a:r>
              <a:rPr lang="ru-RU" sz="3200" dirty="0" err="1">
                <a:solidFill>
                  <a:schemeClr val="tx1"/>
                </a:solidFill>
              </a:rPr>
              <a:t>також</a:t>
            </a:r>
            <a:r>
              <a:rPr lang="ru-RU" sz="3200" dirty="0">
                <a:solidFill>
                  <a:schemeClr val="tx1"/>
                </a:solidFill>
              </a:rPr>
              <a:t> сунна «пророка», </a:t>
            </a:r>
          </a:p>
          <a:p>
            <a:r>
              <a:rPr lang="ru-RU" sz="3200" dirty="0" err="1">
                <a:solidFill>
                  <a:schemeClr val="tx1"/>
                </a:solidFill>
              </a:rPr>
              <a:t>що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регламентує</a:t>
            </a:r>
            <a:r>
              <a:rPr lang="ru-RU" sz="3200" dirty="0">
                <a:solidFill>
                  <a:schemeClr val="tx1"/>
                </a:solidFill>
              </a:rPr>
              <a:t> 90% </a:t>
            </a:r>
            <a:r>
              <a:rPr lang="ru-RU" sz="3200" dirty="0" err="1">
                <a:solidFill>
                  <a:schemeClr val="tx1"/>
                </a:solidFill>
              </a:rPr>
              <a:t>повсякденного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життя</a:t>
            </a:r>
            <a:r>
              <a:rPr lang="ru-RU" sz="3200" dirty="0">
                <a:solidFill>
                  <a:schemeClr val="tx1"/>
                </a:solidFill>
              </a:rPr>
              <a:t> мусульман. </a:t>
            </a:r>
            <a:endParaRPr lang="uk-UA" sz="32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267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1736253"/>
            <a:ext cx="8963127" cy="299573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Курс </a:t>
            </a:r>
            <a:r>
              <a:rPr lang="ru-RU" sz="2800" dirty="0" err="1">
                <a:solidFill>
                  <a:schemeClr val="tx1"/>
                </a:solidFill>
              </a:rPr>
              <a:t>дає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хорошу</a:t>
            </a:r>
            <a:r>
              <a:rPr lang="ru-RU" sz="2800" dirty="0">
                <a:solidFill>
                  <a:schemeClr val="tx1"/>
                </a:solidFill>
              </a:rPr>
              <a:t> базу для </a:t>
            </a:r>
            <a:r>
              <a:rPr lang="ru-RU" sz="2800" dirty="0" err="1">
                <a:solidFill>
                  <a:schemeClr val="tx1"/>
                </a:solidFill>
              </a:rPr>
              <a:t>роботи</a:t>
            </a:r>
            <a:r>
              <a:rPr lang="ru-RU" sz="2800" dirty="0">
                <a:solidFill>
                  <a:schemeClr val="tx1"/>
                </a:solidFill>
              </a:rPr>
              <a:t> з </a:t>
            </a:r>
            <a:r>
              <a:rPr lang="ru-RU" sz="2800" dirty="0" err="1">
                <a:solidFill>
                  <a:schemeClr val="tx1"/>
                </a:solidFill>
              </a:rPr>
              <a:t>представниками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ісламу</a:t>
            </a:r>
            <a:r>
              <a:rPr lang="ru-RU" sz="2800" dirty="0">
                <a:solidFill>
                  <a:schemeClr val="tx1"/>
                </a:solidFill>
              </a:rPr>
              <a:t> і </a:t>
            </a:r>
            <a:r>
              <a:rPr lang="ru-RU" sz="2800" dirty="0" err="1">
                <a:solidFill>
                  <a:schemeClr val="tx1"/>
                </a:solidFill>
              </a:rPr>
              <a:t>спрямований</a:t>
            </a:r>
            <a:r>
              <a:rPr lang="ru-RU" sz="2800" dirty="0">
                <a:solidFill>
                  <a:schemeClr val="tx1"/>
                </a:solidFill>
              </a:rPr>
              <a:t> на те, </a:t>
            </a:r>
            <a:r>
              <a:rPr lang="ru-RU" sz="2800" dirty="0" err="1">
                <a:solidFill>
                  <a:schemeClr val="tx1"/>
                </a:solidFill>
              </a:rPr>
              <a:t>щоб</a:t>
            </a:r>
            <a:r>
              <a:rPr lang="ru-RU" sz="2800" dirty="0">
                <a:solidFill>
                  <a:schemeClr val="tx1"/>
                </a:solidFill>
              </a:rPr>
              <a:t> не </a:t>
            </a:r>
            <a:r>
              <a:rPr lang="ru-RU" sz="2800" dirty="0" err="1">
                <a:solidFill>
                  <a:schemeClr val="tx1"/>
                </a:solidFill>
              </a:rPr>
              <a:t>тільки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похитнути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або</a:t>
            </a:r>
            <a:r>
              <a:rPr lang="ru-RU" sz="2800" dirty="0">
                <a:solidFill>
                  <a:schemeClr val="tx1"/>
                </a:solidFill>
              </a:rPr>
              <a:t> розбити </a:t>
            </a:r>
            <a:r>
              <a:rPr lang="ru-RU" sz="2800" dirty="0" err="1">
                <a:solidFill>
                  <a:schemeClr val="tx1"/>
                </a:solidFill>
              </a:rPr>
              <a:t>підставу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їх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віри</a:t>
            </a:r>
            <a:r>
              <a:rPr lang="ru-RU" sz="2800" dirty="0">
                <a:solidFill>
                  <a:schemeClr val="tx1"/>
                </a:solidFill>
              </a:rPr>
              <a:t>, але і </a:t>
            </a:r>
            <a:r>
              <a:rPr lang="ru-RU" sz="2800" dirty="0" err="1">
                <a:solidFill>
                  <a:schemeClr val="tx1"/>
                </a:solidFill>
              </a:rPr>
              <a:t>посіяти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їх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душі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насіння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Істини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Доброї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Новини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Ісуса</a:t>
            </a:r>
            <a:r>
              <a:rPr lang="ru-RU" sz="2800" dirty="0">
                <a:solidFill>
                  <a:schemeClr val="tx1"/>
                </a:solidFill>
              </a:rPr>
              <a:t> Христа. Курс </a:t>
            </a:r>
            <a:r>
              <a:rPr lang="ru-RU" sz="2800" dirty="0" err="1">
                <a:solidFill>
                  <a:schemeClr val="tx1"/>
                </a:solidFill>
              </a:rPr>
              <a:t>допомагає</a:t>
            </a:r>
            <a:r>
              <a:rPr lang="ru-RU" sz="2800" dirty="0">
                <a:solidFill>
                  <a:schemeClr val="tx1"/>
                </a:solidFill>
              </a:rPr>
              <a:t> розбити </a:t>
            </a:r>
            <a:r>
              <a:rPr lang="ru-RU" sz="2800" dirty="0" err="1">
                <a:solidFill>
                  <a:schemeClr val="tx1"/>
                </a:solidFill>
              </a:rPr>
              <a:t>бетонну</a:t>
            </a:r>
            <a:r>
              <a:rPr lang="ru-RU" sz="2800" dirty="0">
                <a:solidFill>
                  <a:schemeClr val="tx1"/>
                </a:solidFill>
              </a:rPr>
              <a:t> основу </a:t>
            </a:r>
            <a:r>
              <a:rPr lang="ru-RU" sz="2800" dirty="0" err="1">
                <a:solidFill>
                  <a:schemeClr val="tx1"/>
                </a:solidFill>
              </a:rPr>
              <a:t>неприйняття</a:t>
            </a:r>
            <a:r>
              <a:rPr lang="ru-RU" sz="2800" dirty="0">
                <a:solidFill>
                  <a:schemeClr val="tx1"/>
                </a:solidFill>
              </a:rPr>
              <a:t> Христа в </a:t>
            </a:r>
            <a:r>
              <a:rPr lang="ru-RU" sz="2800" dirty="0" err="1">
                <a:solidFill>
                  <a:schemeClr val="tx1"/>
                </a:solidFill>
              </a:rPr>
              <a:t>своє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серце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Використовуючи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знання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отримані</a:t>
            </a:r>
            <a:r>
              <a:rPr lang="ru-RU" sz="2800" dirty="0">
                <a:solidFill>
                  <a:schemeClr val="tx1"/>
                </a:solidFill>
              </a:rPr>
              <a:t> на </a:t>
            </a:r>
            <a:r>
              <a:rPr lang="ru-RU" sz="2800" dirty="0" err="1">
                <a:solidFill>
                  <a:schemeClr val="tx1"/>
                </a:solidFill>
              </a:rPr>
              <a:t>курсі</a:t>
            </a:r>
            <a:r>
              <a:rPr lang="ru-RU" sz="2800" dirty="0">
                <a:solidFill>
                  <a:schemeClr val="tx1"/>
                </a:solidFill>
              </a:rPr>
              <a:t> «</a:t>
            </a:r>
            <a:r>
              <a:rPr lang="ru-RU" sz="2800" dirty="0" err="1">
                <a:solidFill>
                  <a:schemeClr val="tx1"/>
                </a:solidFill>
              </a:rPr>
              <a:t>Розбиваючи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Кайдани</a:t>
            </a:r>
            <a:r>
              <a:rPr lang="ru-RU" sz="2800" dirty="0">
                <a:solidFill>
                  <a:schemeClr val="tx1"/>
                </a:solidFill>
              </a:rPr>
              <a:t>», </a:t>
            </a:r>
            <a:r>
              <a:rPr lang="ru-RU" sz="2800" dirty="0" err="1">
                <a:solidFill>
                  <a:schemeClr val="tx1"/>
                </a:solidFill>
              </a:rPr>
              <a:t>християнин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зможе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впевнено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розмовляти</a:t>
            </a:r>
            <a:r>
              <a:rPr lang="ru-RU" sz="2800" dirty="0">
                <a:solidFill>
                  <a:schemeClr val="tx1"/>
                </a:solidFill>
              </a:rPr>
              <a:t> практично з будь-</a:t>
            </a:r>
            <a:r>
              <a:rPr lang="ru-RU" sz="2800" dirty="0" err="1">
                <a:solidFill>
                  <a:schemeClr val="tx1"/>
                </a:solidFill>
              </a:rPr>
              <a:t>яким</a:t>
            </a:r>
            <a:r>
              <a:rPr lang="ru-RU" sz="2800" dirty="0">
                <a:solidFill>
                  <a:schemeClr val="tx1"/>
                </a:solidFill>
              </a:rPr>
              <a:t> мусульманином про </a:t>
            </a:r>
            <a:r>
              <a:rPr lang="ru-RU" sz="2800" dirty="0" err="1">
                <a:solidFill>
                  <a:schemeClr val="tx1"/>
                </a:solidFill>
              </a:rPr>
              <a:t>їхню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віру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порятунок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підставі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вічного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життя</a:t>
            </a:r>
            <a:r>
              <a:rPr lang="ru-RU" sz="2800" dirty="0">
                <a:solidFill>
                  <a:schemeClr val="tx1"/>
                </a:solidFill>
              </a:rPr>
              <a:t> і Словах Бога.</a:t>
            </a:r>
            <a:endParaRPr lang="ru-RU" sz="2800" b="1" dirty="0">
              <a:solidFill>
                <a:schemeClr val="tx1"/>
              </a:solidFill>
            </a:endParaRPr>
          </a:p>
          <a:p>
            <a:endParaRPr lang="uk-UA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815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27784" y="1059585"/>
            <a:ext cx="64807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/>
              <a:t>Не секрет,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мусульмани</a:t>
            </a:r>
            <a:r>
              <a:rPr lang="ru-RU" sz="2400" dirty="0"/>
              <a:t> все </a:t>
            </a:r>
            <a:r>
              <a:rPr lang="ru-RU" sz="2400" dirty="0" err="1"/>
              <a:t>частіше</a:t>
            </a:r>
            <a:r>
              <a:rPr lang="ru-RU" sz="2400" dirty="0"/>
              <a:t> і </a:t>
            </a:r>
            <a:r>
              <a:rPr lang="ru-RU" sz="2400" dirty="0" err="1"/>
              <a:t>частіше</a:t>
            </a:r>
            <a:r>
              <a:rPr lang="ru-RU" sz="2400" dirty="0"/>
              <a:t> </a:t>
            </a:r>
          </a:p>
          <a:p>
            <a:pPr fontAlgn="base"/>
            <a:r>
              <a:rPr lang="ru-RU" sz="2400" dirty="0" err="1"/>
              <a:t>з'являються</a:t>
            </a:r>
            <a:r>
              <a:rPr lang="ru-RU" sz="2400" dirty="0"/>
              <a:t> на </a:t>
            </a:r>
            <a:r>
              <a:rPr lang="ru-RU" sz="2400" dirty="0" err="1"/>
              <a:t>вулицях</a:t>
            </a:r>
            <a:r>
              <a:rPr lang="ru-RU" sz="2400" dirty="0"/>
              <a:t> наших </a:t>
            </a:r>
            <a:r>
              <a:rPr lang="ru-RU" sz="2400" dirty="0" err="1"/>
              <a:t>міст</a:t>
            </a:r>
            <a:r>
              <a:rPr lang="ru-RU" sz="2400" dirty="0"/>
              <a:t>. Вони </a:t>
            </a:r>
          </a:p>
          <a:p>
            <a:pPr fontAlgn="base"/>
            <a:r>
              <a:rPr lang="ru-RU" sz="2400" dirty="0" err="1"/>
              <a:t>приїжджають</a:t>
            </a:r>
            <a:r>
              <a:rPr lang="ru-RU" sz="2400" dirty="0"/>
              <a:t> </a:t>
            </a:r>
            <a:r>
              <a:rPr lang="ru-RU" sz="2400" dirty="0" err="1"/>
              <a:t>навчатися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працювати</a:t>
            </a:r>
            <a:r>
              <a:rPr lang="ru-RU" sz="2400" dirty="0"/>
              <a:t>, </a:t>
            </a:r>
          </a:p>
          <a:p>
            <a:pPr fontAlgn="base"/>
            <a:r>
              <a:rPr lang="ru-RU" sz="2400" dirty="0" err="1"/>
              <a:t>одружуються</a:t>
            </a:r>
            <a:r>
              <a:rPr lang="ru-RU" sz="2400" dirty="0"/>
              <a:t> на наших </a:t>
            </a:r>
            <a:r>
              <a:rPr lang="ru-RU" sz="2400" dirty="0" err="1"/>
              <a:t>дівчатах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роблять</a:t>
            </a:r>
            <a:r>
              <a:rPr lang="ru-RU" sz="2400" dirty="0"/>
              <a:t> </a:t>
            </a:r>
          </a:p>
          <a:p>
            <a:pPr fontAlgn="base"/>
            <a:r>
              <a:rPr lang="ru-RU" sz="2400" dirty="0" err="1"/>
              <a:t>бізнес</a:t>
            </a:r>
            <a:r>
              <a:rPr lang="ru-RU" sz="2400" dirty="0"/>
              <a:t> в </a:t>
            </a:r>
            <a:r>
              <a:rPr lang="ru-RU" sz="2400" dirty="0" err="1"/>
              <a:t>нашій</a:t>
            </a:r>
            <a:r>
              <a:rPr lang="ru-RU" sz="2400" dirty="0"/>
              <a:t> </a:t>
            </a:r>
            <a:r>
              <a:rPr lang="ru-RU" sz="2400" dirty="0" err="1"/>
              <a:t>країні</a:t>
            </a:r>
            <a:r>
              <a:rPr lang="ru-RU" sz="2400" dirty="0"/>
              <a:t>. Нам не </a:t>
            </a:r>
            <a:r>
              <a:rPr lang="ru-RU" sz="2400" dirty="0" err="1"/>
              <a:t>потрібно</a:t>
            </a:r>
            <a:r>
              <a:rPr lang="ru-RU" sz="2400" dirty="0"/>
              <a:t> </a:t>
            </a:r>
            <a:r>
              <a:rPr lang="ru-RU" sz="2400" dirty="0" err="1"/>
              <a:t>вже</a:t>
            </a:r>
            <a:r>
              <a:rPr lang="ru-RU" sz="2400" dirty="0"/>
              <a:t> </a:t>
            </a:r>
            <a:r>
              <a:rPr lang="ru-RU" sz="2400" dirty="0" err="1"/>
              <a:t>їхати</a:t>
            </a:r>
            <a:r>
              <a:rPr lang="ru-RU" sz="2400" dirty="0"/>
              <a:t> в </a:t>
            </a:r>
            <a:r>
              <a:rPr lang="ru-RU" sz="2400" dirty="0" err="1"/>
              <a:t>далекі</a:t>
            </a:r>
            <a:r>
              <a:rPr lang="ru-RU" sz="2400" dirty="0"/>
              <a:t> </a:t>
            </a:r>
            <a:r>
              <a:rPr lang="ru-RU" sz="2400" dirty="0" err="1"/>
              <a:t>країни</a:t>
            </a:r>
            <a:r>
              <a:rPr lang="ru-RU" sz="2400" dirty="0"/>
              <a:t>,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знайти</a:t>
            </a:r>
            <a:r>
              <a:rPr lang="ru-RU" sz="2400" dirty="0"/>
              <a:t> мусульманина і </a:t>
            </a:r>
          </a:p>
          <a:p>
            <a:pPr fontAlgn="base"/>
            <a:r>
              <a:rPr lang="ru-RU" sz="2400" dirty="0" err="1"/>
              <a:t>розповісти</a:t>
            </a:r>
            <a:r>
              <a:rPr lang="ru-RU" sz="2400" dirty="0"/>
              <a:t> </a:t>
            </a:r>
            <a:r>
              <a:rPr lang="ru-RU" sz="2400" dirty="0" err="1"/>
              <a:t>йому</a:t>
            </a:r>
            <a:r>
              <a:rPr lang="ru-RU" sz="2400" dirty="0"/>
              <a:t> про Христа, вони </a:t>
            </a:r>
            <a:r>
              <a:rPr lang="ru-RU" sz="2400" dirty="0" err="1"/>
              <a:t>вже</a:t>
            </a:r>
            <a:r>
              <a:rPr lang="ru-RU" sz="2400" dirty="0"/>
              <a:t> тут. Як же </a:t>
            </a:r>
            <a:r>
              <a:rPr lang="ru-RU" sz="2400" dirty="0" err="1"/>
              <a:t>їм</a:t>
            </a:r>
            <a:r>
              <a:rPr lang="ru-RU" sz="2400" dirty="0"/>
              <a:t> </a:t>
            </a:r>
            <a:r>
              <a:rPr lang="ru-RU" sz="2400" dirty="0" err="1"/>
              <a:t>свідчити</a:t>
            </a:r>
            <a:r>
              <a:rPr lang="ru-RU" sz="2400" dirty="0"/>
              <a:t>?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їм</a:t>
            </a:r>
            <a:r>
              <a:rPr lang="ru-RU" sz="2400" dirty="0"/>
              <a:t> </a:t>
            </a:r>
            <a:r>
              <a:rPr lang="ru-RU" sz="2400" dirty="0" err="1"/>
              <a:t>говорити</a:t>
            </a:r>
            <a:r>
              <a:rPr lang="ru-RU" sz="2400" dirty="0"/>
              <a:t>? З </a:t>
            </a:r>
            <a:r>
              <a:rPr lang="ru-RU" sz="2400" dirty="0" err="1"/>
              <a:t>чого</a:t>
            </a:r>
            <a:r>
              <a:rPr lang="ru-RU" sz="2400" dirty="0"/>
              <a:t> </a:t>
            </a:r>
            <a:r>
              <a:rPr lang="ru-RU" sz="2400" dirty="0" err="1"/>
              <a:t>починати</a:t>
            </a:r>
            <a:r>
              <a:rPr lang="ru-RU" sz="2400" dirty="0"/>
              <a:t>? У </a:t>
            </a:r>
            <a:r>
              <a:rPr lang="ru-RU" sz="2400" dirty="0" err="1"/>
              <a:t>що</a:t>
            </a:r>
            <a:r>
              <a:rPr lang="ru-RU" sz="2400" dirty="0"/>
              <a:t> вони </a:t>
            </a:r>
            <a:r>
              <a:rPr lang="ru-RU" sz="2400" dirty="0" err="1"/>
              <a:t>вірять</a:t>
            </a:r>
            <a:r>
              <a:rPr lang="ru-RU" sz="2400" dirty="0"/>
              <a:t>? Як не </a:t>
            </a:r>
            <a:r>
              <a:rPr lang="ru-RU" sz="2400" dirty="0" err="1"/>
              <a:t>побудувати</a:t>
            </a:r>
            <a:r>
              <a:rPr lang="ru-RU" sz="2400" dirty="0"/>
              <a:t> </a:t>
            </a:r>
            <a:r>
              <a:rPr lang="ru-RU" sz="2400" dirty="0" err="1"/>
              <a:t>стіну</a:t>
            </a:r>
            <a:r>
              <a:rPr lang="ru-RU" sz="2400" dirty="0"/>
              <a:t> </a:t>
            </a:r>
          </a:p>
          <a:p>
            <a:pPr fontAlgn="base"/>
            <a:r>
              <a:rPr lang="ru-RU" sz="2400" dirty="0" err="1"/>
              <a:t>сп</a:t>
            </a:r>
            <a:r>
              <a:rPr lang="uk-UA" sz="2400" dirty="0" err="1"/>
              <a:t>ілкування</a:t>
            </a:r>
            <a:r>
              <a:rPr lang="uk-UA" sz="2400" dirty="0"/>
              <a:t> з ними</a:t>
            </a:r>
            <a:r>
              <a:rPr lang="ru-RU" sz="2400" dirty="0"/>
              <a:t> і розбити </a:t>
            </a:r>
            <a:r>
              <a:rPr lang="ru-RU" sz="2400" dirty="0" err="1"/>
              <a:t>кайдани</a:t>
            </a:r>
            <a:r>
              <a:rPr lang="ru-RU" sz="2400" dirty="0"/>
              <a:t> </a:t>
            </a:r>
            <a:r>
              <a:rPr lang="ru-RU" sz="2400" dirty="0" err="1"/>
              <a:t>ісламу</a:t>
            </a:r>
            <a:r>
              <a:rPr lang="ru-RU" sz="2400" dirty="0"/>
              <a:t>?</a:t>
            </a:r>
            <a:endParaRPr lang="ru-RU" sz="2400" b="1" dirty="0"/>
          </a:p>
        </p:txBody>
      </p:sp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98C55F3-150C-4C2F-9C9B-101BD21FA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5" y="1140882"/>
            <a:ext cx="2550329" cy="360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1101377"/>
            <a:ext cx="5472608" cy="3414589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err="1">
                <a:solidFill>
                  <a:schemeClr val="tx1"/>
                </a:solidFill>
              </a:rPr>
              <a:t>Представляємо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вашій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увазі</a:t>
            </a:r>
            <a:r>
              <a:rPr lang="ru-RU" sz="2400" b="1" dirty="0">
                <a:solidFill>
                  <a:schemeClr val="tx1"/>
                </a:solidFill>
              </a:rPr>
              <a:t> курс </a:t>
            </a:r>
            <a:r>
              <a:rPr lang="ru-RU" sz="2400" b="1" dirty="0" err="1">
                <a:solidFill>
                  <a:schemeClr val="tx1"/>
                </a:solidFill>
              </a:rPr>
              <a:t>практичної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євангелізації</a:t>
            </a:r>
            <a:r>
              <a:rPr lang="ru-RU" sz="2400" b="1" dirty="0">
                <a:solidFill>
                  <a:schemeClr val="tx1"/>
                </a:solidFill>
              </a:rPr>
              <a:t> мусульманам </a:t>
            </a:r>
          </a:p>
          <a:p>
            <a:pPr algn="ctr" fontAlgn="base"/>
            <a:r>
              <a:rPr lang="ru-RU" sz="2400" b="1" dirty="0">
                <a:solidFill>
                  <a:schemeClr val="tx1"/>
                </a:solidFill>
              </a:rPr>
              <a:t>«</a:t>
            </a:r>
            <a:r>
              <a:rPr lang="ru-RU" sz="2400" b="1" dirty="0" err="1">
                <a:solidFill>
                  <a:schemeClr val="tx1"/>
                </a:solidFill>
              </a:rPr>
              <a:t>Розбиваючи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Кайдани</a:t>
            </a:r>
            <a:r>
              <a:rPr lang="ru-RU" sz="2400" b="1" dirty="0">
                <a:solidFill>
                  <a:schemeClr val="tx1"/>
                </a:solidFill>
              </a:rPr>
              <a:t>».</a:t>
            </a:r>
          </a:p>
          <a:p>
            <a:pPr algn="ctr" fontAlgn="base"/>
            <a:r>
              <a:rPr lang="ru-RU" sz="2400" b="1" dirty="0">
                <a:solidFill>
                  <a:schemeClr val="tx1"/>
                </a:solidFill>
              </a:rPr>
              <a:t>Курс «</a:t>
            </a:r>
            <a:r>
              <a:rPr lang="ru-RU" sz="2400" b="1" dirty="0" err="1">
                <a:solidFill>
                  <a:schemeClr val="tx1"/>
                </a:solidFill>
              </a:rPr>
              <a:t>Розбиваючи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Кайдани</a:t>
            </a:r>
            <a:r>
              <a:rPr lang="ru-RU" sz="2400" b="1" dirty="0">
                <a:solidFill>
                  <a:schemeClr val="tx1"/>
                </a:solidFill>
              </a:rPr>
              <a:t>» </a:t>
            </a:r>
            <a:r>
              <a:rPr lang="ru-RU" sz="2400" b="1" dirty="0" err="1">
                <a:solidFill>
                  <a:schemeClr val="tx1"/>
                </a:solidFill>
              </a:rPr>
              <a:t>призначений</a:t>
            </a:r>
            <a:r>
              <a:rPr lang="ru-RU" sz="2400" b="1" dirty="0">
                <a:solidFill>
                  <a:schemeClr val="tx1"/>
                </a:solidFill>
              </a:rPr>
              <a:t> для </a:t>
            </a:r>
            <a:r>
              <a:rPr lang="ru-RU" sz="2400" b="1" dirty="0" err="1">
                <a:solidFill>
                  <a:schemeClr val="tx1"/>
                </a:solidFill>
              </a:rPr>
              <a:t>братів</a:t>
            </a:r>
            <a:r>
              <a:rPr lang="ru-RU" sz="2400" b="1" dirty="0">
                <a:solidFill>
                  <a:schemeClr val="tx1"/>
                </a:solidFill>
              </a:rPr>
              <a:t> і сестер, </a:t>
            </a:r>
          </a:p>
          <a:p>
            <a:pPr algn="ctr" fontAlgn="base"/>
            <a:r>
              <a:rPr lang="ru-RU" sz="2400" b="1" dirty="0" err="1">
                <a:solidFill>
                  <a:schemeClr val="tx1"/>
                </a:solidFill>
              </a:rPr>
              <a:t>які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планують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</a:p>
          <a:p>
            <a:pPr algn="ctr" fontAlgn="base"/>
            <a:r>
              <a:rPr lang="ru-RU" sz="2400" b="1" dirty="0" err="1">
                <a:solidFill>
                  <a:schemeClr val="tx1"/>
                </a:solidFill>
              </a:rPr>
              <a:t>або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вже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проводять</a:t>
            </a:r>
            <a:r>
              <a:rPr lang="ru-RU" sz="2400" b="1" dirty="0">
                <a:solidFill>
                  <a:schemeClr val="tx1"/>
                </a:solidFill>
              </a:rPr>
              <a:t> роботу по </a:t>
            </a:r>
            <a:r>
              <a:rPr lang="ru-RU" sz="2400" b="1" dirty="0" err="1">
                <a:solidFill>
                  <a:schemeClr val="tx1"/>
                </a:solidFill>
              </a:rPr>
              <a:t>донесенню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Євангелія</a:t>
            </a:r>
            <a:r>
              <a:rPr lang="ru-RU" sz="2400" b="1" dirty="0">
                <a:solidFill>
                  <a:schemeClr val="tx1"/>
                </a:solidFill>
              </a:rPr>
              <a:t> людям з </a:t>
            </a:r>
            <a:r>
              <a:rPr lang="ru-RU" sz="2400" b="1" dirty="0" err="1">
                <a:solidFill>
                  <a:schemeClr val="tx1"/>
                </a:solidFill>
              </a:rPr>
              <a:t>ісламу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uk-UA" b="1" dirty="0"/>
          </a:p>
        </p:txBody>
      </p:sp>
      <p:sp>
        <p:nvSpPr>
          <p:cNvPr id="4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D75848-FA4C-4720-8CB2-DA1A3C490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647" y="1507676"/>
            <a:ext cx="3120008" cy="232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49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251520" y="1407911"/>
            <a:ext cx="8712968" cy="1811911"/>
          </a:xfrm>
        </p:spPr>
        <p:txBody>
          <a:bodyPr>
            <a:noAutofit/>
          </a:bodyPr>
          <a:lstStyle/>
          <a:p>
            <a:r>
              <a:rPr lang="ru-RU" sz="2400" dirty="0"/>
              <a:t>Мета курсу не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охопити</a:t>
            </a:r>
            <a:r>
              <a:rPr lang="ru-RU" sz="2400" dirty="0"/>
              <a:t> </a:t>
            </a:r>
            <a:r>
              <a:rPr lang="ru-RU" sz="2400" dirty="0" err="1"/>
              <a:t>основи</a:t>
            </a:r>
            <a:r>
              <a:rPr lang="ru-RU" sz="2400" dirty="0"/>
              <a:t> </a:t>
            </a:r>
            <a:r>
              <a:rPr lang="ru-RU" sz="2400" dirty="0" err="1"/>
              <a:t>віри</a:t>
            </a:r>
            <a:r>
              <a:rPr lang="ru-RU" sz="2400" dirty="0"/>
              <a:t> мусульман, але </a:t>
            </a:r>
            <a:r>
              <a:rPr lang="ru-RU" sz="2400" dirty="0" err="1"/>
              <a:t>подолати</a:t>
            </a:r>
            <a:r>
              <a:rPr lang="ru-RU" sz="2400" dirty="0"/>
              <a:t> </a:t>
            </a:r>
            <a:r>
              <a:rPr lang="ru-RU" sz="2400" dirty="0" err="1"/>
              <a:t>перешкоди</a:t>
            </a:r>
            <a:r>
              <a:rPr lang="ru-RU" sz="2400" dirty="0"/>
              <a:t> на шляху до Христа і </a:t>
            </a:r>
            <a:r>
              <a:rPr lang="ru-RU" sz="2400" dirty="0" err="1"/>
              <a:t>нерозуміння</a:t>
            </a:r>
            <a:r>
              <a:rPr lang="ru-RU" sz="2400" dirty="0"/>
              <a:t> </a:t>
            </a:r>
            <a:r>
              <a:rPr lang="ru-RU" sz="2400" dirty="0" err="1"/>
              <a:t>християнської</a:t>
            </a:r>
            <a:r>
              <a:rPr lang="ru-RU" sz="2400" dirty="0"/>
              <a:t> </a:t>
            </a:r>
            <a:r>
              <a:rPr lang="ru-RU" sz="2400" dirty="0" err="1"/>
              <a:t>віри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головні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задають</a:t>
            </a:r>
            <a:r>
              <a:rPr lang="ru-RU" sz="2400" dirty="0"/>
              <a:t> </a:t>
            </a:r>
            <a:r>
              <a:rPr lang="ru-RU" sz="2400" dirty="0" err="1"/>
              <a:t>ісламські</a:t>
            </a:r>
            <a:r>
              <a:rPr lang="ru-RU" sz="2400" dirty="0"/>
              <a:t> теологи, і, </a:t>
            </a:r>
            <a:r>
              <a:rPr lang="ru-RU" sz="2400" dirty="0" err="1"/>
              <a:t>найголовніше</a:t>
            </a:r>
            <a:r>
              <a:rPr lang="ru-RU" sz="2400" dirty="0"/>
              <a:t>, </a:t>
            </a:r>
            <a:r>
              <a:rPr lang="ru-RU" sz="2400" dirty="0" err="1"/>
              <a:t>дати</a:t>
            </a:r>
            <a:r>
              <a:rPr lang="ru-RU" sz="2400" dirty="0"/>
              <a:t> </a:t>
            </a:r>
            <a:r>
              <a:rPr lang="ru-RU" sz="2400" dirty="0" err="1"/>
              <a:t>практичні</a:t>
            </a:r>
            <a:r>
              <a:rPr lang="ru-RU" sz="2400" dirty="0"/>
              <a:t> </a:t>
            </a:r>
            <a:r>
              <a:rPr lang="ru-RU" sz="2400" dirty="0" err="1"/>
              <a:t>навички</a:t>
            </a:r>
            <a:r>
              <a:rPr lang="ru-RU" sz="2400" dirty="0"/>
              <a:t> до </a:t>
            </a:r>
            <a:r>
              <a:rPr lang="ru-RU" sz="2400" dirty="0" err="1"/>
              <a:t>подолання</a:t>
            </a:r>
            <a:r>
              <a:rPr lang="ru-RU" sz="2400" dirty="0"/>
              <a:t> страху і </a:t>
            </a:r>
            <a:r>
              <a:rPr lang="ru-RU" sz="2400" dirty="0" err="1"/>
              <a:t>невпевненості</a:t>
            </a:r>
            <a:r>
              <a:rPr lang="ru-RU" sz="2400" dirty="0"/>
              <a:t> та </a:t>
            </a:r>
            <a:r>
              <a:rPr lang="ru-RU" sz="2400" dirty="0" err="1"/>
              <a:t>практичні</a:t>
            </a:r>
            <a:r>
              <a:rPr lang="ru-RU" sz="2400" dirty="0"/>
              <a:t> </a:t>
            </a:r>
            <a:r>
              <a:rPr lang="ru-RU" sz="2400" dirty="0" err="1"/>
              <a:t>ресурси</a:t>
            </a:r>
            <a:r>
              <a:rPr lang="ru-RU" sz="2400" dirty="0"/>
              <a:t> для </a:t>
            </a:r>
            <a:r>
              <a:rPr lang="ru-RU" sz="2400" dirty="0" err="1"/>
              <a:t>спілкування</a:t>
            </a:r>
            <a:r>
              <a:rPr lang="ru-RU" sz="2400" dirty="0"/>
              <a:t> з </a:t>
            </a:r>
            <a:r>
              <a:rPr lang="ru-RU" sz="2400" dirty="0" err="1"/>
              <a:t>представниками</a:t>
            </a:r>
            <a:r>
              <a:rPr lang="ru-RU" sz="2400" dirty="0"/>
              <a:t> </a:t>
            </a:r>
            <a:r>
              <a:rPr lang="ru-RU" sz="2400" dirty="0" err="1"/>
              <a:t>ісламу</a:t>
            </a:r>
            <a:r>
              <a:rPr lang="ru-RU" sz="2400" dirty="0"/>
              <a:t> .</a:t>
            </a:r>
            <a:endParaRPr lang="ru-RU" sz="2400" b="1" dirty="0"/>
          </a:p>
          <a:p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9" name="Прямоугольник 8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04990D-8F77-4FAF-8219-FA24AE218B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982558"/>
            <a:ext cx="2365737" cy="176916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D0537E9-6DD1-4A15-A643-F721E93127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056268"/>
            <a:ext cx="26098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88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1203598"/>
            <a:ext cx="8496944" cy="3537516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Курс </a:t>
            </a:r>
            <a:r>
              <a:rPr lang="ru-RU" sz="2400" dirty="0" err="1">
                <a:solidFill>
                  <a:schemeClr val="tx1"/>
                </a:solidFill>
              </a:rPr>
              <a:t>буд</a:t>
            </a:r>
            <a:r>
              <a:rPr lang="uk-UA" sz="2400" dirty="0">
                <a:solidFill>
                  <a:schemeClr val="tx1"/>
                </a:solidFill>
              </a:rPr>
              <a:t>у</a:t>
            </a:r>
            <a:r>
              <a:rPr lang="ru-RU" sz="2400" dirty="0" err="1">
                <a:solidFill>
                  <a:schemeClr val="tx1"/>
                </a:solidFill>
              </a:rPr>
              <a:t>ється</a:t>
            </a:r>
            <a:r>
              <a:rPr lang="ru-RU" sz="2400" dirty="0">
                <a:solidFill>
                  <a:schemeClr val="tx1"/>
                </a:solidFill>
              </a:rPr>
              <a:t> з 7 </a:t>
            </a:r>
            <a:r>
              <a:rPr lang="ru-RU" sz="2400" dirty="0" err="1">
                <a:solidFill>
                  <a:schemeClr val="tx1"/>
                </a:solidFill>
              </a:rPr>
              <a:t>уроків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кожен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яких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складається</a:t>
            </a:r>
            <a:r>
              <a:rPr lang="ru-RU" sz="2400" dirty="0">
                <a:solidFill>
                  <a:schemeClr val="tx1"/>
                </a:solidFill>
              </a:rPr>
              <a:t> з: </a:t>
            </a:r>
            <a:r>
              <a:rPr lang="ru-RU" sz="2400" dirty="0" err="1">
                <a:solidFill>
                  <a:schemeClr val="tx1"/>
                </a:solidFill>
              </a:rPr>
              <a:t>викладання</a:t>
            </a:r>
            <a:r>
              <a:rPr lang="ru-RU" sz="2400" dirty="0">
                <a:solidFill>
                  <a:schemeClr val="tx1"/>
                </a:solidFill>
              </a:rPr>
              <a:t> теоретичного </a:t>
            </a:r>
            <a:r>
              <a:rPr lang="ru-RU" sz="2400" dirty="0" err="1">
                <a:solidFill>
                  <a:schemeClr val="tx1"/>
                </a:solidFill>
              </a:rPr>
              <a:t>матеріалу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відеоролики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ісламських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апологетів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богословів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відеоролики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християнських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апологетів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написання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тестів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закріплення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матеріалу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обговорення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групі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основних</a:t>
            </a:r>
            <a:r>
              <a:rPr lang="ru-RU" sz="2400" dirty="0">
                <a:solidFill>
                  <a:schemeClr val="tx1"/>
                </a:solidFill>
              </a:rPr>
              <a:t> тем уроку і «</a:t>
            </a:r>
            <a:r>
              <a:rPr lang="ru-RU" sz="2400" dirty="0" err="1">
                <a:solidFill>
                  <a:schemeClr val="tx1"/>
                </a:solidFill>
              </a:rPr>
              <a:t>полігон</a:t>
            </a:r>
            <a:r>
              <a:rPr lang="ru-RU" sz="2400" dirty="0">
                <a:solidFill>
                  <a:schemeClr val="tx1"/>
                </a:solidFill>
              </a:rPr>
              <a:t>» - коли один з </a:t>
            </a:r>
            <a:r>
              <a:rPr lang="ru-RU" sz="2400" dirty="0" err="1">
                <a:solidFill>
                  <a:schemeClr val="tx1"/>
                </a:solidFill>
              </a:rPr>
              <a:t>інструкторів</a:t>
            </a:r>
            <a:r>
              <a:rPr lang="ru-RU" sz="2400" dirty="0">
                <a:solidFill>
                  <a:schemeClr val="tx1"/>
                </a:solidFill>
              </a:rPr>
              <a:t> курсу на час </a:t>
            </a:r>
            <a:r>
              <a:rPr lang="ru-RU" sz="2400" dirty="0" err="1">
                <a:solidFill>
                  <a:schemeClr val="tx1"/>
                </a:solidFill>
              </a:rPr>
              <a:t>стає</a:t>
            </a:r>
            <a:r>
              <a:rPr lang="ru-RU" sz="2400" dirty="0">
                <a:solidFill>
                  <a:schemeClr val="tx1"/>
                </a:solidFill>
              </a:rPr>
              <a:t> мусульманином і </a:t>
            </a:r>
            <a:r>
              <a:rPr lang="ru-RU" sz="2400" dirty="0" err="1">
                <a:solidFill>
                  <a:schemeClr val="tx1"/>
                </a:solidFill>
              </a:rPr>
              <a:t>саме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тоді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відбувається</a:t>
            </a:r>
            <a:r>
              <a:rPr lang="ru-RU" sz="2400" dirty="0">
                <a:solidFill>
                  <a:schemeClr val="tx1"/>
                </a:solidFill>
              </a:rPr>
              <a:t> практика </a:t>
            </a:r>
            <a:r>
              <a:rPr lang="ru-RU" sz="2400" dirty="0" err="1">
                <a:solidFill>
                  <a:schemeClr val="tx1"/>
                </a:solidFill>
              </a:rPr>
              <a:t>спілкування</a:t>
            </a:r>
            <a:r>
              <a:rPr lang="ru-RU" sz="2400" dirty="0">
                <a:solidFill>
                  <a:schemeClr val="tx1"/>
                </a:solidFill>
              </a:rPr>
              <a:t> з мусульманином, на </a:t>
            </a:r>
            <a:r>
              <a:rPr lang="ru-RU" sz="2400" dirty="0" err="1">
                <a:solidFill>
                  <a:schemeClr val="tx1"/>
                </a:solidFill>
              </a:rPr>
              <a:t>підставі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знань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отриманих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цьому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уроці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Теми </a:t>
            </a:r>
            <a:r>
              <a:rPr lang="ru-RU" b="1" dirty="0" err="1">
                <a:solidFill>
                  <a:schemeClr val="tx1"/>
                </a:solidFill>
              </a:rPr>
              <a:t>уроків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обрані</a:t>
            </a:r>
            <a:r>
              <a:rPr lang="ru-RU" b="1" dirty="0">
                <a:solidFill>
                  <a:schemeClr val="tx1"/>
                </a:solidFill>
              </a:rPr>
              <a:t> і </a:t>
            </a:r>
            <a:r>
              <a:rPr lang="ru-RU" b="1" dirty="0" err="1">
                <a:solidFill>
                  <a:schemeClr val="tx1"/>
                </a:solidFill>
              </a:rPr>
              <a:t>розроблені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безпосередньо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місіонерами</a:t>
            </a:r>
            <a:r>
              <a:rPr lang="ru-RU" b="1" dirty="0">
                <a:solidFill>
                  <a:schemeClr val="tx1"/>
                </a:solidFill>
              </a:rPr>
              <a:t>,</a:t>
            </a:r>
            <a:r>
              <a:rPr lang="uk-UA" b="1" dirty="0">
                <a:solidFill>
                  <a:schemeClr val="tx1"/>
                </a:solidFill>
              </a:rPr>
              <a:t> які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довгий</a:t>
            </a:r>
            <a:r>
              <a:rPr lang="ru-RU" b="1" dirty="0">
                <a:solidFill>
                  <a:schemeClr val="tx1"/>
                </a:solidFill>
              </a:rPr>
              <a:t> час </a:t>
            </a:r>
            <a:r>
              <a:rPr lang="ru-RU" b="1" dirty="0" err="1">
                <a:solidFill>
                  <a:schemeClr val="tx1"/>
                </a:solidFill>
              </a:rPr>
              <a:t>працюють</a:t>
            </a:r>
            <a:r>
              <a:rPr lang="ru-RU" b="1" dirty="0">
                <a:solidFill>
                  <a:schemeClr val="tx1"/>
                </a:solidFill>
              </a:rPr>
              <a:t> в </a:t>
            </a:r>
            <a:r>
              <a:rPr lang="ru-RU" b="1" dirty="0" err="1">
                <a:solidFill>
                  <a:schemeClr val="tx1"/>
                </a:solidFill>
              </a:rPr>
              <a:t>ісламському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середовищі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916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0" y="1973538"/>
            <a:ext cx="9108504" cy="88624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Життя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засновника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ісламу</a:t>
            </a:r>
            <a:r>
              <a:rPr lang="ru-RU" sz="2400" b="1" dirty="0">
                <a:solidFill>
                  <a:schemeClr val="tx1"/>
                </a:solidFill>
              </a:rPr>
              <a:t> Мухаммада, </a:t>
            </a:r>
            <a:r>
              <a:rPr lang="ru-RU" sz="2400" b="1" dirty="0" err="1">
                <a:solidFill>
                  <a:schemeClr val="tx1"/>
                </a:solidFill>
              </a:rPr>
              <a:t>історія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становлення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ісламу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</a:rPr>
              <a:t>На </a:t>
            </a:r>
            <a:r>
              <a:rPr lang="ru-RU" sz="2400" dirty="0" err="1">
                <a:solidFill>
                  <a:schemeClr val="tx1"/>
                </a:solidFill>
              </a:rPr>
              <a:t>уроці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розглядається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тільки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біографія</a:t>
            </a:r>
            <a:r>
              <a:rPr lang="ru-RU" sz="2400" dirty="0">
                <a:solidFill>
                  <a:schemeClr val="tx1"/>
                </a:solidFill>
              </a:rPr>
              <a:t> Мухаммада </a:t>
            </a:r>
            <a:r>
              <a:rPr lang="ru-RU" sz="2400" dirty="0" err="1">
                <a:solidFill>
                  <a:schemeClr val="tx1"/>
                </a:solidFill>
              </a:rPr>
              <a:t>Абдулаевіч</a:t>
            </a:r>
            <a:r>
              <a:rPr lang="uk-UA" sz="2400" dirty="0">
                <a:solidFill>
                  <a:schemeClr val="tx1"/>
                </a:solidFill>
              </a:rPr>
              <a:t>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Абд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АльМутталіба</a:t>
            </a:r>
            <a:r>
              <a:rPr lang="ru-RU" sz="2400" dirty="0">
                <a:solidFill>
                  <a:schemeClr val="tx1"/>
                </a:solidFill>
              </a:rPr>
              <a:t>, а й </a:t>
            </a:r>
            <a:r>
              <a:rPr lang="ru-RU" sz="2400" dirty="0" err="1">
                <a:solidFill>
                  <a:schemeClr val="tx1"/>
                </a:solidFill>
              </a:rPr>
              <a:t>зв'язок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його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життя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становленням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ісламу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початку «</a:t>
            </a:r>
            <a:r>
              <a:rPr lang="ru-RU" sz="2400" dirty="0" err="1">
                <a:solidFill>
                  <a:schemeClr val="tx1"/>
                </a:solidFill>
              </a:rPr>
              <a:t>отримання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об'явлень</a:t>
            </a:r>
            <a:r>
              <a:rPr lang="ru-RU" sz="2400" dirty="0">
                <a:solidFill>
                  <a:schemeClr val="tx1"/>
                </a:solidFill>
              </a:rPr>
              <a:t>» до </a:t>
            </a:r>
            <a:r>
              <a:rPr lang="ru-RU" sz="2400" dirty="0" err="1">
                <a:solidFill>
                  <a:schemeClr val="tx1"/>
                </a:solidFill>
              </a:rPr>
              <a:t>його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смерті</a:t>
            </a:r>
            <a:r>
              <a:rPr lang="ru-RU" sz="2400" dirty="0">
                <a:solidFill>
                  <a:schemeClr val="tx1"/>
                </a:solidFill>
              </a:rPr>
              <a:t>, а </a:t>
            </a:r>
            <a:r>
              <a:rPr lang="ru-RU" sz="2400" dirty="0" err="1">
                <a:solidFill>
                  <a:schemeClr val="tx1"/>
                </a:solidFill>
              </a:rPr>
              <a:t>також</a:t>
            </a:r>
            <a:r>
              <a:rPr lang="ru-RU" sz="2400" dirty="0">
                <a:solidFill>
                  <a:schemeClr val="tx1"/>
                </a:solidFill>
              </a:rPr>
              <a:t> подальше </a:t>
            </a:r>
            <a:r>
              <a:rPr lang="ru-RU" sz="2400" dirty="0" err="1">
                <a:solidFill>
                  <a:schemeClr val="tx1"/>
                </a:solidFill>
              </a:rPr>
              <a:t>поширення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ісламу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після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смерті</a:t>
            </a:r>
            <a:r>
              <a:rPr lang="ru-RU" sz="2400" dirty="0">
                <a:solidFill>
                  <a:schemeClr val="tx1"/>
                </a:solidFill>
              </a:rPr>
              <a:t> оного.</a:t>
            </a:r>
            <a:endParaRPr lang="ru-RU" sz="2400" b="1" dirty="0">
              <a:solidFill>
                <a:schemeClr val="tx1"/>
              </a:solidFill>
            </a:endParaRPr>
          </a:p>
          <a:p>
            <a:pPr algn="ctr"/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1" name="Прямоугольник 10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2050" name="Picture 2" descr="6">
            <a:extLst>
              <a:ext uri="{FF2B5EF4-FFF2-40B4-BE49-F238E27FC236}">
                <a16:creationId xmlns:a16="http://schemas.microsoft.com/office/drawing/2014/main" id="{BC6A33F9-C6B5-4845-8DC4-6CCDC2A98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17275"/>
            <a:ext cx="285750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01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7504" y="1563638"/>
            <a:ext cx="9001000" cy="223224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Питання</a:t>
            </a:r>
            <a:r>
              <a:rPr lang="ru-RU" sz="2400" b="1" dirty="0">
                <a:solidFill>
                  <a:schemeClr val="tx1"/>
                </a:solidFill>
              </a:rPr>
              <a:t> до </a:t>
            </a:r>
            <a:r>
              <a:rPr lang="ru-RU" sz="2400" b="1" dirty="0" err="1">
                <a:solidFill>
                  <a:schemeClr val="tx1"/>
                </a:solidFill>
              </a:rPr>
              <a:t>Біблії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Наша </a:t>
            </a:r>
            <a:r>
              <a:rPr lang="ru-RU" sz="2400" dirty="0" err="1">
                <a:solidFill>
                  <a:schemeClr val="tx1"/>
                </a:solidFill>
              </a:rPr>
              <a:t>Біблія</a:t>
            </a:r>
            <a:r>
              <a:rPr lang="ru-RU" sz="2400" dirty="0">
                <a:solidFill>
                  <a:schemeClr val="tx1"/>
                </a:solidFill>
              </a:rPr>
              <a:t> - ​​фальшивка </a:t>
            </a:r>
            <a:r>
              <a:rPr lang="ru-RU" sz="2400" dirty="0" err="1">
                <a:solidFill>
                  <a:schemeClr val="tx1"/>
                </a:solidFill>
              </a:rPr>
              <a:t>чи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зберігає</a:t>
            </a:r>
            <a:r>
              <a:rPr lang="ru-RU" sz="2400" dirty="0">
                <a:solidFill>
                  <a:schemeClr val="tx1"/>
                </a:solidFill>
              </a:rPr>
              <a:t> Бог </a:t>
            </a:r>
            <a:r>
              <a:rPr lang="ru-RU" sz="2400" dirty="0" err="1">
                <a:solidFill>
                  <a:schemeClr val="tx1"/>
                </a:solidFill>
              </a:rPr>
              <a:t>Своє</a:t>
            </a:r>
            <a:r>
              <a:rPr lang="ru-RU" sz="2400" dirty="0">
                <a:solidFill>
                  <a:schemeClr val="tx1"/>
                </a:solidFill>
              </a:rPr>
              <a:t> слово? Урок </a:t>
            </a:r>
            <a:r>
              <a:rPr lang="ru-RU" sz="2400" dirty="0" err="1">
                <a:solidFill>
                  <a:schemeClr val="tx1"/>
                </a:solidFill>
              </a:rPr>
              <a:t>дає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підставу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спілкування</a:t>
            </a:r>
            <a:r>
              <a:rPr lang="ru-RU" sz="2400" dirty="0">
                <a:solidFill>
                  <a:schemeClr val="tx1"/>
                </a:solidFill>
              </a:rPr>
              <a:t> з мусульманами,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впевнені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сучасна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Біблія</a:t>
            </a:r>
            <a:r>
              <a:rPr lang="ru-RU" sz="2400" dirty="0">
                <a:solidFill>
                  <a:schemeClr val="tx1"/>
                </a:solidFill>
              </a:rPr>
              <a:t> - ​​</a:t>
            </a:r>
            <a:r>
              <a:rPr lang="ru-RU" sz="2400" dirty="0" err="1">
                <a:solidFill>
                  <a:schemeClr val="tx1"/>
                </a:solidFill>
              </a:rPr>
              <a:t>це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змінена</a:t>
            </a:r>
            <a:r>
              <a:rPr lang="ru-RU" sz="2400" dirty="0">
                <a:solidFill>
                  <a:schemeClr val="tx1"/>
                </a:solidFill>
              </a:rPr>
              <a:t> Книга, яку </a:t>
            </a:r>
            <a:r>
              <a:rPr lang="ru-RU" sz="2400" dirty="0" err="1">
                <a:solidFill>
                  <a:schemeClr val="tx1"/>
                </a:solidFill>
              </a:rPr>
              <a:t>свого</a:t>
            </a:r>
            <a:r>
              <a:rPr lang="ru-RU" sz="2400" dirty="0">
                <a:solidFill>
                  <a:schemeClr val="tx1"/>
                </a:solidFill>
              </a:rPr>
              <a:t> часу переписали </a:t>
            </a:r>
            <a:r>
              <a:rPr lang="ru-RU" sz="2400" dirty="0" err="1">
                <a:solidFill>
                  <a:schemeClr val="tx1"/>
                </a:solidFill>
              </a:rPr>
              <a:t>юдеї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християни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викреслюючи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звідти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пророцтва</a:t>
            </a:r>
            <a:r>
              <a:rPr lang="ru-RU" sz="2400" dirty="0">
                <a:solidFill>
                  <a:schemeClr val="tx1"/>
                </a:solidFill>
              </a:rPr>
              <a:t> про </a:t>
            </a:r>
            <a:r>
              <a:rPr lang="ru-RU" sz="2400" dirty="0" err="1">
                <a:solidFill>
                  <a:schemeClr val="tx1"/>
                </a:solidFill>
              </a:rPr>
              <a:t>прихід</a:t>
            </a:r>
            <a:r>
              <a:rPr lang="ru-RU" sz="2400" dirty="0">
                <a:solidFill>
                  <a:schemeClr val="tx1"/>
                </a:solidFill>
              </a:rPr>
              <a:t> Мухаммада. </a:t>
            </a:r>
            <a:r>
              <a:rPr lang="ru-RU" sz="2400" dirty="0" err="1">
                <a:solidFill>
                  <a:schemeClr val="tx1"/>
                </a:solidFill>
              </a:rPr>
              <a:t>Біблія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сповнена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протиріч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помилок</a:t>
            </a:r>
            <a:r>
              <a:rPr lang="ru-RU" sz="2400" dirty="0">
                <a:solidFill>
                  <a:schemeClr val="tx1"/>
                </a:solidFill>
              </a:rPr>
              <a:t> - такою є думка мусульман.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Урок </a:t>
            </a:r>
            <a:r>
              <a:rPr lang="ru-RU" sz="2400" dirty="0" err="1">
                <a:solidFill>
                  <a:schemeClr val="tx1"/>
                </a:solidFill>
              </a:rPr>
              <a:t>розбиває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ці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уявлення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3074" name="Picture 2" descr="http://okovam.net/wp-content/uploads/2016/12/maxresdefault-300x169.jpg">
            <a:extLst>
              <a:ext uri="{FF2B5EF4-FFF2-40B4-BE49-F238E27FC236}">
                <a16:creationId xmlns:a16="http://schemas.microsoft.com/office/drawing/2014/main" id="{186997C0-5B8E-4B8E-8B46-EFDAF12CD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428081"/>
            <a:ext cx="3456384" cy="135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13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3890" y="1204106"/>
            <a:ext cx="6112285" cy="410394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Питання</a:t>
            </a:r>
            <a:r>
              <a:rPr lang="ru-RU" sz="2400" b="1" dirty="0">
                <a:solidFill>
                  <a:schemeClr val="tx1"/>
                </a:solidFill>
              </a:rPr>
              <a:t> до Корану.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r>
              <a:rPr lang="ru-RU" sz="2400" dirty="0" err="1">
                <a:solidFill>
                  <a:schemeClr val="tx1"/>
                </a:solidFill>
              </a:rPr>
              <a:t>Чи</a:t>
            </a:r>
            <a:r>
              <a:rPr lang="ru-RU" sz="2400" dirty="0">
                <a:solidFill>
                  <a:schemeClr val="tx1"/>
                </a:solidFill>
              </a:rPr>
              <a:t> є Коран </a:t>
            </a:r>
            <a:r>
              <a:rPr lang="ru-RU" sz="2400" dirty="0" err="1">
                <a:solidFill>
                  <a:schemeClr val="tx1"/>
                </a:solidFill>
              </a:rPr>
              <a:t>одкровенням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Бога?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На </a:t>
            </a:r>
            <a:r>
              <a:rPr lang="ru-RU" sz="2400" dirty="0" err="1">
                <a:solidFill>
                  <a:schemeClr val="tx1"/>
                </a:solidFill>
              </a:rPr>
              <a:t>підставі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чого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мусульмани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вважають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Коран - </a:t>
            </a:r>
            <a:r>
              <a:rPr lang="ru-RU" sz="2400" dirty="0" err="1">
                <a:solidFill>
                  <a:schemeClr val="tx1"/>
                </a:solidFill>
              </a:rPr>
              <a:t>це</a:t>
            </a:r>
            <a:r>
              <a:rPr lang="ru-RU" sz="2400" dirty="0">
                <a:solidFill>
                  <a:schemeClr val="tx1"/>
                </a:solidFill>
              </a:rPr>
              <a:t> слово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Аллаха? </a:t>
            </a:r>
          </a:p>
          <a:p>
            <a:r>
              <a:rPr lang="ru-RU" sz="2400" dirty="0" err="1">
                <a:solidFill>
                  <a:schemeClr val="tx1"/>
                </a:solidFill>
              </a:rPr>
              <a:t>Розглядаються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їхні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аргументи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докази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переконання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Урок </a:t>
            </a:r>
            <a:r>
              <a:rPr lang="ru-RU" sz="2400" dirty="0" err="1">
                <a:solidFill>
                  <a:schemeClr val="tx1"/>
                </a:solidFill>
              </a:rPr>
              <a:t>дає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тільки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уявлення</a:t>
            </a:r>
            <a:r>
              <a:rPr lang="ru-RU" sz="2400" dirty="0">
                <a:solidFill>
                  <a:schemeClr val="tx1"/>
                </a:solidFill>
              </a:rPr>
              <a:t> про Книгу мусульман, але і </a:t>
            </a:r>
            <a:r>
              <a:rPr lang="ru-RU" sz="2400" dirty="0" err="1">
                <a:solidFill>
                  <a:schemeClr val="tx1"/>
                </a:solidFill>
              </a:rPr>
              <a:t>вказує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історичні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нестиковки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протиріччя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всередині</a:t>
            </a:r>
            <a:r>
              <a:rPr lang="ru-RU" sz="2400" dirty="0">
                <a:solidFill>
                  <a:schemeClr val="tx1"/>
                </a:solidFill>
              </a:rPr>
              <a:t> Книги, </a:t>
            </a:r>
            <a:r>
              <a:rPr lang="ru-RU" sz="2400" dirty="0" err="1">
                <a:solidFill>
                  <a:schemeClr val="tx1"/>
                </a:solidFill>
              </a:rPr>
              <a:t>наукові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медичні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помилки</a:t>
            </a:r>
            <a:r>
              <a:rPr lang="ru-RU" sz="2400" dirty="0">
                <a:solidFill>
                  <a:schemeClr val="tx1"/>
                </a:solidFill>
              </a:rPr>
              <a:t>, а </a:t>
            </a:r>
            <a:r>
              <a:rPr lang="ru-RU" sz="2400" dirty="0" err="1">
                <a:solidFill>
                  <a:schemeClr val="tx1"/>
                </a:solidFill>
              </a:rPr>
              <a:t>також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чого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веде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вчення</a:t>
            </a:r>
            <a:r>
              <a:rPr lang="ru-RU" sz="2400" dirty="0">
                <a:solidFill>
                  <a:schemeClr val="tx1"/>
                </a:solidFill>
              </a:rPr>
              <a:t> Корану.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4098" name="Picture 2" descr="http://okovam.net/wp-content/uploads/2016/12/svyashhennye-knigi-religij-mira-Koran-300x225.jpg">
            <a:extLst>
              <a:ext uri="{FF2B5EF4-FFF2-40B4-BE49-F238E27FC236}">
                <a16:creationId xmlns:a16="http://schemas.microsoft.com/office/drawing/2014/main" id="{DF898F26-964B-41E4-8D2F-CF9CB434C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336840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12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73368" y="555526"/>
            <a:ext cx="8963127" cy="299573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Таблиця</a:t>
            </a:r>
            <a:r>
              <a:rPr lang="ru-RU" sz="2400" b="1" dirty="0">
                <a:solidFill>
                  <a:schemeClr val="tx1"/>
                </a:solidFill>
              </a:rPr>
              <a:t> основ </a:t>
            </a:r>
            <a:r>
              <a:rPr lang="ru-RU" sz="2400" b="1" dirty="0" err="1">
                <a:solidFill>
                  <a:schemeClr val="tx1"/>
                </a:solidFill>
              </a:rPr>
              <a:t>роботи</a:t>
            </a:r>
            <a:r>
              <a:rPr lang="ru-RU" sz="2400" b="1" dirty="0">
                <a:solidFill>
                  <a:schemeClr val="tx1"/>
                </a:solidFill>
              </a:rPr>
              <a:t> з мусульманами.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У </a:t>
            </a:r>
            <a:r>
              <a:rPr lang="ru-RU" sz="2400" dirty="0" err="1">
                <a:solidFill>
                  <a:schemeClr val="tx1"/>
                </a:solidFill>
              </a:rPr>
              <a:t>таблиці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представлені</a:t>
            </a:r>
            <a:r>
              <a:rPr lang="ru-RU" sz="2400" dirty="0">
                <a:solidFill>
                  <a:schemeClr val="tx1"/>
                </a:solidFill>
              </a:rPr>
              <a:t> 10 </a:t>
            </a:r>
            <a:r>
              <a:rPr lang="ru-RU" sz="2400" dirty="0" err="1">
                <a:solidFill>
                  <a:schemeClr val="tx1"/>
                </a:solidFill>
              </a:rPr>
              <a:t>основних</a:t>
            </a:r>
            <a:r>
              <a:rPr lang="ru-RU" sz="2400" dirty="0">
                <a:solidFill>
                  <a:schemeClr val="tx1"/>
                </a:solidFill>
              </a:rPr>
              <a:t> тем,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ми </a:t>
            </a:r>
            <a:r>
              <a:rPr lang="ru-RU" sz="2400" dirty="0" err="1">
                <a:solidFill>
                  <a:schemeClr val="tx1"/>
                </a:solidFill>
              </a:rPr>
              <a:t>можемо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використовувати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спілкування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представниками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ісламу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такі</a:t>
            </a:r>
            <a:r>
              <a:rPr lang="ru-RU" sz="2400" dirty="0">
                <a:solidFill>
                  <a:schemeClr val="tx1"/>
                </a:solidFill>
              </a:rPr>
              <a:t> як «Рай в </a:t>
            </a:r>
            <a:r>
              <a:rPr lang="ru-RU" sz="2400" dirty="0" err="1">
                <a:solidFill>
                  <a:schemeClr val="tx1"/>
                </a:solidFill>
              </a:rPr>
              <a:t>ісламі</a:t>
            </a:r>
            <a:r>
              <a:rPr lang="ru-RU" sz="2400" dirty="0">
                <a:solidFill>
                  <a:schemeClr val="tx1"/>
                </a:solidFill>
              </a:rPr>
              <a:t>», «Бог в </a:t>
            </a:r>
            <a:r>
              <a:rPr lang="ru-RU" sz="2400" dirty="0" err="1">
                <a:solidFill>
                  <a:schemeClr val="tx1"/>
                </a:solidFill>
              </a:rPr>
              <a:t>ісламі</a:t>
            </a:r>
            <a:r>
              <a:rPr lang="ru-RU" sz="2400" dirty="0">
                <a:solidFill>
                  <a:schemeClr val="tx1"/>
                </a:solidFill>
              </a:rPr>
              <a:t>», «</a:t>
            </a:r>
            <a:r>
              <a:rPr lang="ru-RU" sz="2400" dirty="0" err="1">
                <a:solidFill>
                  <a:schemeClr val="tx1"/>
                </a:solidFill>
              </a:rPr>
              <a:t>Жінки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ісламі</a:t>
            </a:r>
            <a:r>
              <a:rPr lang="ru-RU" sz="2400" dirty="0">
                <a:solidFill>
                  <a:schemeClr val="tx1"/>
                </a:solidFill>
              </a:rPr>
              <a:t>», «Слово Боже як </a:t>
            </a:r>
            <a:r>
              <a:rPr lang="ru-RU" sz="2400" dirty="0" err="1">
                <a:solidFill>
                  <a:schemeClr val="tx1"/>
                </a:solidFill>
              </a:rPr>
              <a:t>об'явлення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Аллаха», «</a:t>
            </a:r>
            <a:r>
              <a:rPr lang="ru-RU" sz="2400" dirty="0" err="1">
                <a:solidFill>
                  <a:schemeClr val="tx1"/>
                </a:solidFill>
              </a:rPr>
              <a:t>Порятунок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ісламі</a:t>
            </a:r>
            <a:r>
              <a:rPr lang="ru-RU" sz="2400" dirty="0">
                <a:solidFill>
                  <a:schemeClr val="tx1"/>
                </a:solidFill>
              </a:rPr>
              <a:t>» і т.д.</a:t>
            </a:r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944" y="195486"/>
            <a:ext cx="611560" cy="6026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</p:spPr>
      </p:pic>
      <p:sp>
        <p:nvSpPr>
          <p:cNvPr id="5" name="TextBox 2"/>
          <p:cNvSpPr txBox="1"/>
          <p:nvPr/>
        </p:nvSpPr>
        <p:spPr>
          <a:xfrm>
            <a:off x="8337262" y="-28787"/>
            <a:ext cx="98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chemeClr val="bg1"/>
                </a:solidFill>
              </a:rPr>
              <a:t>okovam.net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1448" y="771550"/>
            <a:ext cx="71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РАЗБИВАЯ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ОКОВЫ</a:t>
            </a:r>
            <a:endParaRPr lang="uk-UA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7"/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462" y="4741116"/>
            <a:ext cx="1157982" cy="463193"/>
          </a:xfrm>
        </p:spPr>
      </p:pic>
      <p:sp>
        <p:nvSpPr>
          <p:cNvPr id="10" name="Прямоугольник 9"/>
          <p:cNvSpPr/>
          <p:nvPr/>
        </p:nvSpPr>
        <p:spPr>
          <a:xfrm>
            <a:off x="6876256" y="4834212"/>
            <a:ext cx="116279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КВМ ВСЦ ЕХБ</a:t>
            </a:r>
            <a:endParaRPr lang="ru-RU" sz="1200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5122" name="Picture 2" descr="http://okovam.net/wp-content/uploads/2016/12/76329888_l9eb0b63649035283b5eb72adf715d16a1311172098_view-300x225.jpg">
            <a:extLst>
              <a:ext uri="{FF2B5EF4-FFF2-40B4-BE49-F238E27FC236}">
                <a16:creationId xmlns:a16="http://schemas.microsoft.com/office/drawing/2014/main" id="{B19D0FE8-ED0E-495C-A997-F0AD310FF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181" y="3096344"/>
            <a:ext cx="4248472" cy="199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71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879</Words>
  <Application>Microsoft Office PowerPoint</Application>
  <PresentationFormat>Экран (16:9)</PresentationFormat>
  <Paragraphs>97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맑은 고딕</vt:lpstr>
      <vt:lpstr>Arial</vt:lpstr>
      <vt:lpstr>Calibri</vt:lpstr>
      <vt:lpstr>Custom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Евгений Евва</cp:lastModifiedBy>
  <cp:revision>48</cp:revision>
  <dcterms:created xsi:type="dcterms:W3CDTF">2014-04-01T16:27:38Z</dcterms:created>
  <dcterms:modified xsi:type="dcterms:W3CDTF">2018-02-06T09:59:12Z</dcterms:modified>
</cp:coreProperties>
</file>